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65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a Gupta" userId="495c091c1ef277d9" providerId="LiveId" clId="{6EE1DB8C-C005-4A26-8A60-2385CD67DFAD}"/>
    <pc:docChg chg="custSel modSld">
      <pc:chgData name="Isha Gupta" userId="495c091c1ef277d9" providerId="LiveId" clId="{6EE1DB8C-C005-4A26-8A60-2385CD67DFAD}" dt="2022-03-09T20:44:41.785" v="7" actId="2711"/>
      <pc:docMkLst>
        <pc:docMk/>
      </pc:docMkLst>
      <pc:sldChg chg="modSp mod">
        <pc:chgData name="Isha Gupta" userId="495c091c1ef277d9" providerId="LiveId" clId="{6EE1DB8C-C005-4A26-8A60-2385CD67DFAD}" dt="2022-03-09T20:44:41.785" v="7" actId="2711"/>
        <pc:sldMkLst>
          <pc:docMk/>
          <pc:sldMk cId="1421503079" sldId="256"/>
        </pc:sldMkLst>
        <pc:spChg chg="mod">
          <ac:chgData name="Isha Gupta" userId="495c091c1ef277d9" providerId="LiveId" clId="{6EE1DB8C-C005-4A26-8A60-2385CD67DFAD}" dt="2022-03-09T20:44:41.785" v="7" actId="2711"/>
          <ac:spMkLst>
            <pc:docMk/>
            <pc:sldMk cId="1421503079" sldId="256"/>
            <ac:spMk id="3" creationId="{43CC6BEF-4BB7-43C6-870C-2B93B9E547E9}"/>
          </ac:spMkLst>
        </pc:spChg>
      </pc:sldChg>
      <pc:sldChg chg="addSp delSp modSp mod">
        <pc:chgData name="Isha Gupta" userId="495c091c1ef277d9" providerId="LiveId" clId="{6EE1DB8C-C005-4A26-8A60-2385CD67DFAD}" dt="2022-03-09T20:42:15.511" v="1"/>
        <pc:sldMkLst>
          <pc:docMk/>
          <pc:sldMk cId="3094276473" sldId="263"/>
        </pc:sldMkLst>
        <pc:picChg chg="del">
          <ac:chgData name="Isha Gupta" userId="495c091c1ef277d9" providerId="LiveId" clId="{6EE1DB8C-C005-4A26-8A60-2385CD67DFAD}" dt="2022-03-09T20:42:14.818" v="0" actId="478"/>
          <ac:picMkLst>
            <pc:docMk/>
            <pc:sldMk cId="3094276473" sldId="263"/>
            <ac:picMk id="4" creationId="{2188F0FF-F8A0-4D2C-84FF-80C054625AB1}"/>
          </ac:picMkLst>
        </pc:picChg>
        <pc:picChg chg="add mod">
          <ac:chgData name="Isha Gupta" userId="495c091c1ef277d9" providerId="LiveId" clId="{6EE1DB8C-C005-4A26-8A60-2385CD67DFAD}" dt="2022-03-09T20:42:15.511" v="1"/>
          <ac:picMkLst>
            <pc:docMk/>
            <pc:sldMk cId="3094276473" sldId="263"/>
            <ac:picMk id="5" creationId="{28C8E32E-8052-4F56-82EE-80E46E12E8CA}"/>
          </ac:picMkLst>
        </pc:picChg>
      </pc:sldChg>
      <pc:sldChg chg="addSp delSp modSp mod">
        <pc:chgData name="Isha Gupta" userId="495c091c1ef277d9" providerId="LiveId" clId="{6EE1DB8C-C005-4A26-8A60-2385CD67DFAD}" dt="2022-03-09T20:43:11.888" v="5" actId="1076"/>
        <pc:sldMkLst>
          <pc:docMk/>
          <pc:sldMk cId="1346561301" sldId="265"/>
        </pc:sldMkLst>
        <pc:picChg chg="del">
          <ac:chgData name="Isha Gupta" userId="495c091c1ef277d9" providerId="LiveId" clId="{6EE1DB8C-C005-4A26-8A60-2385CD67DFAD}" dt="2022-03-09T20:42:35.637" v="2" actId="478"/>
          <ac:picMkLst>
            <pc:docMk/>
            <pc:sldMk cId="1346561301" sldId="265"/>
            <ac:picMk id="4" creationId="{F2101EFD-28E8-429B-9AC3-942D563A7E03}"/>
          </ac:picMkLst>
        </pc:picChg>
        <pc:picChg chg="add mod">
          <ac:chgData name="Isha Gupta" userId="495c091c1ef277d9" providerId="LiveId" clId="{6EE1DB8C-C005-4A26-8A60-2385CD67DFAD}" dt="2022-03-09T20:43:11.888" v="5" actId="1076"/>
          <ac:picMkLst>
            <pc:docMk/>
            <pc:sldMk cId="1346561301" sldId="265"/>
            <ac:picMk id="5" creationId="{5BA64904-7AAF-47BB-B677-DE09A74809FE}"/>
          </ac:picMkLst>
        </pc:picChg>
      </pc:sldChg>
      <pc:sldChg chg="modSp">
        <pc:chgData name="Isha Gupta" userId="495c091c1ef277d9" providerId="LiveId" clId="{6EE1DB8C-C005-4A26-8A60-2385CD67DFAD}" dt="2022-03-09T20:43:33.630" v="6" actId="207"/>
        <pc:sldMkLst>
          <pc:docMk/>
          <pc:sldMk cId="2903414638" sldId="266"/>
        </pc:sldMkLst>
        <pc:spChg chg="mod">
          <ac:chgData name="Isha Gupta" userId="495c091c1ef277d9" providerId="LiveId" clId="{6EE1DB8C-C005-4A26-8A60-2385CD67DFAD}" dt="2022-03-09T20:43:33.630" v="6" actId="207"/>
          <ac:spMkLst>
            <pc:docMk/>
            <pc:sldMk cId="2903414638" sldId="266"/>
            <ac:spMk id="2" creationId="{0A16FD81-1F3B-45E7-ABE5-CA02EF3F822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9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9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64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666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155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755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3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43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7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87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09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79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4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20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59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73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286EF5-F2FA-478C-9F03-FA3CC7FC2B17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5E3F532-5663-4D2F-A2F4-BB9782201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43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sootersaalu/amazon-top-50-bestselling-books-2009-2019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D6DABB5-1FC3-4E21-AC84-4685B03C9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3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C5790B5-250E-45E6-A05D-C3D1D459B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8158C4B-1BFE-4F6D-B2C1-0066FA119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66" name="Rounded Rectangle 17">
              <a:extLst>
                <a:ext uri="{FF2B5EF4-FFF2-40B4-BE49-F238E27FC236}">
                  <a16:creationId xmlns:a16="http://schemas.microsoft.com/office/drawing/2014/main" id="{4A8E3562-03A2-4AF3-89BB-B227ED326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D9DF111-5BF8-4312-BECB-94BBCF29E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68" name="Rounded Rectangle 20">
              <a:extLst>
                <a:ext uri="{FF2B5EF4-FFF2-40B4-BE49-F238E27FC236}">
                  <a16:creationId xmlns:a16="http://schemas.microsoft.com/office/drawing/2014/main" id="{9EEB3A31-82B4-41D6-BEAB-3CC49BBC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8C66B30-E9F1-40DD-A809-6A1282E23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8E46C0-5978-4D56-A5A8-6CE0A05F8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400" dirty="0"/>
              <a:t>BDAT-1000 Data Manipulation Techniques</a:t>
            </a:r>
            <a:br>
              <a:rPr lang="en-IN" sz="3400" dirty="0"/>
            </a:br>
            <a:r>
              <a:rPr lang="en-IN" sz="3400" dirty="0"/>
              <a:t>Group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C6BEF-4BB7-43C6-870C-2B93B9E54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500" dirty="0">
                <a:latin typeface="+mj-lt"/>
              </a:rPr>
              <a:t>Sharon(Hsiang-Chun Shepherd) – 200520387</a:t>
            </a:r>
          </a:p>
          <a:p>
            <a:pPr>
              <a:lnSpc>
                <a:spcPct val="90000"/>
              </a:lnSpc>
            </a:pPr>
            <a:r>
              <a:rPr lang="en-IN" sz="1500" dirty="0" err="1">
                <a:latin typeface="+mj-lt"/>
              </a:rPr>
              <a:t>Shivansh</a:t>
            </a:r>
            <a:r>
              <a:rPr lang="en-IN" sz="1500" dirty="0">
                <a:latin typeface="+mj-lt"/>
              </a:rPr>
              <a:t> Setia – 200511522</a:t>
            </a:r>
          </a:p>
          <a:p>
            <a:pPr>
              <a:lnSpc>
                <a:spcPct val="90000"/>
              </a:lnSpc>
            </a:pPr>
            <a:r>
              <a:rPr lang="en-IN" sz="1500" dirty="0">
                <a:latin typeface="+mj-lt"/>
              </a:rPr>
              <a:t>Isha Gupta – 200507041</a:t>
            </a:r>
          </a:p>
          <a:p>
            <a:pPr>
              <a:lnSpc>
                <a:spcPct val="90000"/>
              </a:lnSpc>
            </a:pPr>
            <a:r>
              <a:rPr lang="en-IN" sz="1500" dirty="0" err="1">
                <a:latin typeface="+mj-lt"/>
              </a:rPr>
              <a:t>Harshdeep</a:t>
            </a:r>
            <a:r>
              <a:rPr lang="en-IN" sz="1500" dirty="0">
                <a:latin typeface="+mj-lt"/>
              </a:rPr>
              <a:t> Singh </a:t>
            </a:r>
            <a:r>
              <a:rPr lang="en-IN" sz="1500" dirty="0" err="1">
                <a:latin typeface="+mj-lt"/>
              </a:rPr>
              <a:t>Maggo</a:t>
            </a:r>
            <a:r>
              <a:rPr lang="en-IN" sz="1500" dirty="0">
                <a:latin typeface="+mj-lt"/>
              </a:rPr>
              <a:t> - 200480837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319AF2-886A-4C5D-B34C-17FCB026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503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nd placing stars">
            <a:extLst>
              <a:ext uri="{FF2B5EF4-FFF2-40B4-BE49-F238E27FC236}">
                <a16:creationId xmlns:a16="http://schemas.microsoft.com/office/drawing/2014/main" id="{39763E51-827C-4F61-A9DC-0147F4F09F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16FD81-1F3B-45E7-ABE5-CA02EF3F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533" y="868549"/>
            <a:ext cx="6815669" cy="1515533"/>
          </a:xfrm>
          <a:blipFill dpi="0" rotWithShape="1">
            <a:blip r:embed="rId5">
              <a:alphaModFix amt="45739"/>
            </a:blip>
            <a:srcRect/>
            <a:tile tx="0" ty="0" sx="100000" sy="100000" flip="none" algn="tl"/>
          </a:blip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solidFill>
                  <a:schemeClr val="bg1"/>
                </a:solidFill>
              </a:rPr>
              <a:t>10 most loved authors based on user rating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414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7877506-131D-4242-B810-F2BB64BB1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6388" r="858" b="14723"/>
          <a:stretch/>
        </p:blipFill>
        <p:spPr bwMode="auto">
          <a:xfrm>
            <a:off x="695459" y="971549"/>
            <a:ext cx="10782166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1EE3C-5C1C-9D4B-A84D-D3E7B5B33AA4}"/>
              </a:ext>
            </a:extLst>
          </p:cNvPr>
          <p:cNvSpPr txBox="1"/>
          <p:nvPr/>
        </p:nvSpPr>
        <p:spPr>
          <a:xfrm>
            <a:off x="1070518" y="1516566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(Children’s Fiction: </a:t>
            </a:r>
          </a:p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”The Very Hungry Caterpillar”)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16D8B-849F-164E-A791-390A652EF867}"/>
              </a:ext>
            </a:extLst>
          </p:cNvPr>
          <p:cNvSpPr txBox="1"/>
          <p:nvPr/>
        </p:nvSpPr>
        <p:spPr>
          <a:xfrm>
            <a:off x="1511345" y="1992351"/>
            <a:ext cx="10118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(Children’s Fiction:)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E3EC6-05D5-9845-9261-F27C7A265E4C}"/>
              </a:ext>
            </a:extLst>
          </p:cNvPr>
          <p:cNvSpPr txBox="1"/>
          <p:nvPr/>
        </p:nvSpPr>
        <p:spPr>
          <a:xfrm>
            <a:off x="714375" y="2720898"/>
            <a:ext cx="1527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(N-Fic: “The 5 Love Languages”)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3BFB5-CFE9-8C47-AA71-535C4D25AB18}"/>
              </a:ext>
            </a:extLst>
          </p:cNvPr>
          <p:cNvSpPr txBox="1"/>
          <p:nvPr/>
        </p:nvSpPr>
        <p:spPr>
          <a:xfrm>
            <a:off x="714375" y="2965851"/>
            <a:ext cx="14654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(Fiction: “The Hunger Games”)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A79B9-6A68-3B40-84FE-13E6C8743833}"/>
              </a:ext>
            </a:extLst>
          </p:cNvPr>
          <p:cNvSpPr txBox="1"/>
          <p:nvPr/>
        </p:nvSpPr>
        <p:spPr>
          <a:xfrm>
            <a:off x="947611" y="3568984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(N-Fic: APA Citation Guide)</a:t>
            </a:r>
          </a:p>
        </p:txBody>
      </p:sp>
    </p:spTree>
    <p:extLst>
      <p:ext uri="{BB962C8B-B14F-4D97-AF65-F5344CB8AC3E}">
        <p14:creationId xmlns:p14="http://schemas.microsoft.com/office/powerpoint/2010/main" val="191003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F6F3906A-A835-40CE-942F-B3E17810E2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6577F-BE1E-4BFC-8105-05C95EA2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533" y="2006598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5 most reviewed authors?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915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5AF49-FA4E-48F4-B903-38BBD636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18" y="1155032"/>
            <a:ext cx="10479364" cy="43121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38870-FC8C-A243-8979-265CE9541760}"/>
              </a:ext>
            </a:extLst>
          </p:cNvPr>
          <p:cNvSpPr txBox="1"/>
          <p:nvPr/>
        </p:nvSpPr>
        <p:spPr>
          <a:xfrm>
            <a:off x="2096429" y="1806497"/>
            <a:ext cx="1912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(Most controversial Authors)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E0A9A-A9EE-E743-955E-C9D7E369DF40}"/>
              </a:ext>
            </a:extLst>
          </p:cNvPr>
          <p:cNvSpPr txBox="1"/>
          <p:nvPr/>
        </p:nvSpPr>
        <p:spPr>
          <a:xfrm>
            <a:off x="7727795" y="2144390"/>
            <a:ext cx="1460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(Fiction: “The Hunger Games”)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0E5B0-BEAD-5143-A2D0-FE95BDAFAD8B}"/>
              </a:ext>
            </a:extLst>
          </p:cNvPr>
          <p:cNvSpPr txBox="1"/>
          <p:nvPr/>
        </p:nvSpPr>
        <p:spPr>
          <a:xfrm>
            <a:off x="7727795" y="3805769"/>
            <a:ext cx="15648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(Fiction: “The Fault in Our Stars”)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8B2A9-39B6-104C-A6C8-4D5412B590B1}"/>
              </a:ext>
            </a:extLst>
          </p:cNvPr>
          <p:cNvSpPr txBox="1"/>
          <p:nvPr/>
        </p:nvSpPr>
        <p:spPr>
          <a:xfrm>
            <a:off x="4780167" y="4304370"/>
            <a:ext cx="1401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(Fiction: “50 Shades of Grey”)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2EC34-7F34-C946-96B7-58EDEE612EC0}"/>
              </a:ext>
            </a:extLst>
          </p:cNvPr>
          <p:cNvSpPr txBox="1"/>
          <p:nvPr/>
        </p:nvSpPr>
        <p:spPr>
          <a:xfrm>
            <a:off x="4505093" y="2955073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(Children’s Books)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9FCE6-4A0B-1847-9FB1-2F3117DF9859}"/>
              </a:ext>
            </a:extLst>
          </p:cNvPr>
          <p:cNvSpPr txBox="1"/>
          <p:nvPr/>
        </p:nvSpPr>
        <p:spPr>
          <a:xfrm>
            <a:off x="4940468" y="1811181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(Fiction: “Gone Girl”)</a:t>
            </a:r>
          </a:p>
        </p:txBody>
      </p:sp>
    </p:spTree>
    <p:extLst>
      <p:ext uri="{BB962C8B-B14F-4D97-AF65-F5344CB8AC3E}">
        <p14:creationId xmlns:p14="http://schemas.microsoft.com/office/powerpoint/2010/main" val="234560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ld wrinkled hands with some coins">
            <a:extLst>
              <a:ext uri="{FF2B5EF4-FFF2-40B4-BE49-F238E27FC236}">
                <a16:creationId xmlns:a16="http://schemas.microsoft.com/office/drawing/2014/main" id="{2620F4EA-DF4F-4D1B-BDBA-5E47AEE028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6DA46-EDE3-46F0-96B6-E3DF1BE3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10 most expensive bestsellers?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0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95BFA8-4A6B-4C23-97F1-DD54E7CF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64" y="1095888"/>
            <a:ext cx="10414672" cy="466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24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ne glowing star standing among other dim stars on green pastel color background">
            <a:extLst>
              <a:ext uri="{FF2B5EF4-FFF2-40B4-BE49-F238E27FC236}">
                <a16:creationId xmlns:a16="http://schemas.microsoft.com/office/drawing/2014/main" id="{F7DDEC44-E2C0-4DD0-BAF3-81163708A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DC0A75-C0EF-43CC-94C8-A728A0D3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10 highest-rated bestsellers?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768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5077CD-E34A-404D-9919-5F3CB15D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05" y="907502"/>
            <a:ext cx="10433789" cy="48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4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5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ck of multicolored books">
            <a:extLst>
              <a:ext uri="{FF2B5EF4-FFF2-40B4-BE49-F238E27FC236}">
                <a16:creationId xmlns:a16="http://schemas.microsoft.com/office/drawing/2014/main" id="{A85576E8-D102-4ACF-B65E-20BCDA2A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2" r="152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86311-19FF-4BE6-91FE-D13AF314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2486722"/>
            <a:ext cx="6815669" cy="899941"/>
          </a:xfrm>
          <a:blipFill dpi="0" rotWithShape="1">
            <a:blip r:embed="rId5">
              <a:alphaModFix amt="86966"/>
            </a:blip>
            <a:srcRect/>
            <a:tile tx="0" ty="0" sx="100000" sy="100000" flip="none" algn="tl"/>
          </a:blip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blipFill>
                  <a:blip r:embed="rId6"/>
                  <a:tile tx="0" ty="0" sx="100000" sy="100000" flip="none" algn="tl"/>
                </a:blipFill>
              </a:rPr>
              <a:t>10 most affordable books?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795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C2A56F-56D2-4961-B22B-E8A0C8AC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07" y="763461"/>
            <a:ext cx="10164996" cy="5331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5B0B60-B5AB-5542-A243-52F96669061F}"/>
              </a:ext>
            </a:extLst>
          </p:cNvPr>
          <p:cNvSpPr txBox="1"/>
          <p:nvPr/>
        </p:nvSpPr>
        <p:spPr>
          <a:xfrm>
            <a:off x="1427356" y="5084956"/>
            <a:ext cx="3534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Notice: These are the most popular books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IE. Supply &amp; Demand</a:t>
            </a:r>
          </a:p>
        </p:txBody>
      </p:sp>
    </p:spTree>
    <p:extLst>
      <p:ext uri="{BB962C8B-B14F-4D97-AF65-F5344CB8AC3E}">
        <p14:creationId xmlns:p14="http://schemas.microsoft.com/office/powerpoint/2010/main" val="160273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14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16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032EC1-53F3-4AC4-83C3-EF8DD6B3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chemeClr val="bg1"/>
                </a:solidFill>
              </a:rPr>
              <a:t>Amazon Top 50 Bestselling Books 2009 – 2019 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7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7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9" name="Straight Connector 13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5">
            <a:extLst>
              <a:ext uri="{FF2B5EF4-FFF2-40B4-BE49-F238E27FC236}">
                <a16:creationId xmlns:a16="http://schemas.microsoft.com/office/drawing/2014/main" id="{D12B819D-CC31-407E-85A4-38D86944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1433B347-AE1B-487E-9813-FC88C0DD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12700">
            <a:bevelT w="6350" h="6350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7FE02B2F-D95A-47B1-8DA1-163D3426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9CBCEE-C23C-C848-B82E-E32E1EEF4F44}"/>
              </a:ext>
            </a:extLst>
          </p:cNvPr>
          <p:cNvSpPr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u="sng" spc="0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Reference</a:t>
            </a:r>
          </a:p>
        </p:txBody>
      </p:sp>
      <p:cxnSp>
        <p:nvCxnSpPr>
          <p:cNvPr id="43" name="Straight Connector 21">
            <a:extLst>
              <a:ext uri="{FF2B5EF4-FFF2-40B4-BE49-F238E27FC236}">
                <a16:creationId xmlns:a16="http://schemas.microsoft.com/office/drawing/2014/main" id="{ED867580-55A6-4E67-A38E-4D1E3D4F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2">
            <a:extLst>
              <a:ext uri="{FF2B5EF4-FFF2-40B4-BE49-F238E27FC236}">
                <a16:creationId xmlns:a16="http://schemas.microsoft.com/office/drawing/2014/main" id="{D81FB117-6368-9442-9446-DB1E808A9F3D}"/>
              </a:ext>
            </a:extLst>
          </p:cNvPr>
          <p:cNvSpPr txBox="1"/>
          <p:nvPr/>
        </p:nvSpPr>
        <p:spPr>
          <a:xfrm>
            <a:off x="1295402" y="3063880"/>
            <a:ext cx="9601196" cy="1203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Saalu</a:t>
            </a:r>
            <a:r>
              <a:rPr lang="en-US" dirty="0">
                <a:solidFill>
                  <a:schemeClr val="bg1"/>
                </a:solidFill>
              </a:rPr>
              <a:t>, Sooter. (2020 October 13). </a:t>
            </a:r>
            <a:r>
              <a:rPr lang="en-US" i="1" dirty="0">
                <a:solidFill>
                  <a:schemeClr val="bg1"/>
                </a:solidFill>
              </a:rPr>
              <a:t>Amazon Top 50 Bestselling Books 2009 - 2019: Scrapped dataset on October 2020, categories (fiction/non-fiction) added.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  <a:hlinkClick r:id="rId5" tooltip="https://www.kaggle.com/sootersaalu/amazon-top-50-bestselling-books-2009-2019"/>
              </a:rPr>
              <a:t>https://www.kaggle.com/sootersaalu/amazon-top-50-bestselling-books-2009-2019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8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2EC1-53F3-4AC4-83C3-EF8DD6B3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126511"/>
            <a:ext cx="9601196" cy="1303867"/>
          </a:xfrm>
        </p:spPr>
        <p:txBody>
          <a:bodyPr>
            <a:normAutofit/>
          </a:bodyPr>
          <a:lstStyle/>
          <a:p>
            <a:r>
              <a:rPr lang="en-IN" dirty="0"/>
              <a:t>INTRODUCTION TO DATASET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C80D89-93BA-47F7-8ADA-76BAB5BC98B2}"/>
              </a:ext>
            </a:extLst>
          </p:cNvPr>
          <p:cNvSpPr txBox="1">
            <a:spLocks/>
          </p:cNvSpPr>
          <p:nvPr/>
        </p:nvSpPr>
        <p:spPr>
          <a:xfrm>
            <a:off x="1295402" y="2125133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33DB9-5E57-4AEF-B90E-2FE80D695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" t="24184" r="-1"/>
          <a:stretch/>
        </p:blipFill>
        <p:spPr>
          <a:xfrm>
            <a:off x="1447406" y="2517005"/>
            <a:ext cx="9449191" cy="363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2EC1-53F3-4AC4-83C3-EF8DD6B3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396018"/>
            <a:ext cx="9764026" cy="3512866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Our dataset is about Amazon's Top 50 bestselling books from 2009 to 2019. This data set includes seven categories as described below:</a:t>
            </a:r>
            <a:br>
              <a:rPr lang="en-US" sz="2000" dirty="0"/>
            </a:br>
            <a:br>
              <a:rPr lang="en-US" sz="2000" dirty="0"/>
            </a:br>
            <a:r>
              <a:rPr lang="en-US" sz="1800" b="1" dirty="0"/>
              <a:t>NAME</a:t>
            </a:r>
            <a:r>
              <a:rPr lang="en-US" sz="1800" dirty="0"/>
              <a:t> - Name of the Book</a:t>
            </a:r>
            <a:br>
              <a:rPr lang="en-US" sz="1800" dirty="0"/>
            </a:br>
            <a:r>
              <a:rPr lang="en-US" sz="1800" b="1" dirty="0"/>
              <a:t>AUTHOR</a:t>
            </a:r>
            <a:r>
              <a:rPr lang="en-US" sz="1800" dirty="0"/>
              <a:t> - The creator or originator of a book</a:t>
            </a:r>
            <a:br>
              <a:rPr lang="en-US" sz="1800" dirty="0"/>
            </a:br>
            <a:r>
              <a:rPr lang="en-US" sz="1800" b="1" dirty="0"/>
              <a:t>USER RATING </a:t>
            </a:r>
            <a:r>
              <a:rPr lang="en-US" sz="1800" dirty="0"/>
              <a:t>– Amazon customer rating</a:t>
            </a:r>
            <a:br>
              <a:rPr lang="en-US" sz="1800" dirty="0"/>
            </a:br>
            <a:r>
              <a:rPr lang="en-US" sz="1800" b="1" dirty="0"/>
              <a:t>REVIEWS-</a:t>
            </a:r>
            <a:r>
              <a:rPr lang="en-US" sz="1800" dirty="0"/>
              <a:t> Number of written reviews on amazon</a:t>
            </a:r>
            <a:br>
              <a:rPr lang="en-US" sz="1800" dirty="0"/>
            </a:br>
            <a:r>
              <a:rPr lang="en-US" sz="1800" b="1" dirty="0"/>
              <a:t>PRICE-</a:t>
            </a:r>
            <a:r>
              <a:rPr lang="en-US" sz="1800" dirty="0"/>
              <a:t> The price of the book</a:t>
            </a:r>
            <a:br>
              <a:rPr lang="en-US" sz="1800" dirty="0"/>
            </a:br>
            <a:r>
              <a:rPr lang="en-US" sz="1800" b="1" dirty="0"/>
              <a:t>YEAR</a:t>
            </a:r>
            <a:r>
              <a:rPr lang="en-US" sz="1800" dirty="0"/>
              <a:t> - The Year(s) it ranked on the bestseller</a:t>
            </a:r>
            <a:br>
              <a:rPr lang="en-US" sz="1800" dirty="0"/>
            </a:br>
            <a:r>
              <a:rPr lang="en-US" sz="1800" b="1" dirty="0"/>
              <a:t>GENRE</a:t>
            </a:r>
            <a:r>
              <a:rPr lang="en-US" sz="1800" dirty="0"/>
              <a:t> - Whether fiction or non-fiction.</a:t>
            </a:r>
            <a:endParaRPr lang="en-IN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C80D89-93BA-47F7-8ADA-76BAB5BC98B2}"/>
              </a:ext>
            </a:extLst>
          </p:cNvPr>
          <p:cNvSpPr txBox="1">
            <a:spLocks/>
          </p:cNvSpPr>
          <p:nvPr/>
        </p:nvSpPr>
        <p:spPr>
          <a:xfrm>
            <a:off x="1295402" y="2125133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IN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1C3BC5-55C2-4076-8BA7-71B350D9E3BC}"/>
              </a:ext>
            </a:extLst>
          </p:cNvPr>
          <p:cNvSpPr txBox="1">
            <a:spLocks/>
          </p:cNvSpPr>
          <p:nvPr/>
        </p:nvSpPr>
        <p:spPr>
          <a:xfrm>
            <a:off x="1295401" y="2125133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38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2EC1-53F3-4AC4-83C3-EF8DD6B3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126511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IN" dirty="0"/>
              <a:t>WHY DID WE SELECT THIS DATASET?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C80D89-93BA-47F7-8ADA-76BAB5BC98B2}"/>
              </a:ext>
            </a:extLst>
          </p:cNvPr>
          <p:cNvSpPr txBox="1">
            <a:spLocks/>
          </p:cNvSpPr>
          <p:nvPr/>
        </p:nvSpPr>
        <p:spPr>
          <a:xfrm>
            <a:off x="1295402" y="2125133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72579-E898-4254-9399-913A7056C9E4}"/>
              </a:ext>
            </a:extLst>
          </p:cNvPr>
          <p:cNvSpPr txBox="1"/>
          <p:nvPr/>
        </p:nvSpPr>
        <p:spPr>
          <a:xfrm>
            <a:off x="1295401" y="2541042"/>
            <a:ext cx="103319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Our team has decided to go with this dataset because:</a:t>
            </a:r>
          </a:p>
          <a:p>
            <a:endParaRPr lang="en-US" b="0" i="0" dirty="0">
              <a:solidFill>
                <a:srgbClr val="242424"/>
              </a:solidFill>
              <a:effectLst/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  <a:latin typeface="Garamond" panose="02020404030301010803" pitchFamily="18" charset="0"/>
              </a:rPr>
              <a:t>I</a:t>
            </a:r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nteresting for analysis.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  <a:latin typeface="Garamond" panose="02020404030301010803" pitchFamily="18" charset="0"/>
              </a:rPr>
              <a:t>M</a:t>
            </a:r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ix of qualitative and quantitative variables.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7 variables, 550 rows.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  <a:latin typeface="Garamond" panose="02020404030301010803" pitchFamily="18" charset="0"/>
              </a:rPr>
              <a:t>N</a:t>
            </a:r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o additional cleaning </a:t>
            </a:r>
            <a:r>
              <a:rPr lang="en-US" dirty="0">
                <a:solidFill>
                  <a:srgbClr val="242424"/>
                </a:solidFill>
                <a:latin typeface="Garamond" panose="02020404030301010803" pitchFamily="18" charset="0"/>
              </a:rPr>
              <a:t>required</a:t>
            </a:r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A variety of data types –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Year(Time)	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Ratings(Decimal)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 </a:t>
            </a:r>
            <a:endParaRPr lang="en-CA" altLang="zh-TW" b="0" i="0" dirty="0">
              <a:solidFill>
                <a:srgbClr val="242424"/>
              </a:solidFill>
              <a:effectLst/>
              <a:latin typeface="Garamond" panose="02020404030301010803" pitchFamily="18" charset="0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Name(String)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 </a:t>
            </a:r>
            <a:endParaRPr lang="en-CA" altLang="zh-TW" b="0" i="0" dirty="0">
              <a:solidFill>
                <a:srgbClr val="242424"/>
              </a:solidFill>
              <a:effectLst/>
              <a:latin typeface="Garamond" panose="02020404030301010803" pitchFamily="18" charset="0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Genre(Categorical) </a:t>
            </a:r>
            <a:endParaRPr lang="en-US" dirty="0">
              <a:solidFill>
                <a:srgbClr val="242424"/>
              </a:solidFill>
              <a:latin typeface="Garamond" panose="02020404030301010803" pitchFamily="18" charset="0"/>
            </a:endParaRPr>
          </a:p>
          <a:p>
            <a:pPr lvl="1"/>
            <a:r>
              <a:rPr lang="en-US" b="0" i="0" dirty="0">
                <a:solidFill>
                  <a:srgbClr val="242424"/>
                </a:solidFill>
                <a:effectLst/>
                <a:latin typeface="Garamond" panose="02020404030301010803" pitchFamily="18" charset="0"/>
              </a:rPr>
              <a:t>  --- Great for analysis and visualization on a beginner level.</a:t>
            </a:r>
            <a:endParaRPr lang="en-IN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53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ooks on a table">
            <a:extLst>
              <a:ext uri="{FF2B5EF4-FFF2-40B4-BE49-F238E27FC236}">
                <a16:creationId xmlns:a16="http://schemas.microsoft.com/office/drawing/2014/main" id="{BA23A756-C85E-40C0-BA2A-F3C2DE699A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0919CC-4BAB-470D-8F53-5C41AECA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Top 10 most reviewed books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15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62A418-AE09-3B40-8B34-595BE76232DA}"/>
              </a:ext>
            </a:extLst>
          </p:cNvPr>
          <p:cNvSpPr txBox="1"/>
          <p:nvPr/>
        </p:nvSpPr>
        <p:spPr>
          <a:xfrm>
            <a:off x="5687122" y="2141034"/>
            <a:ext cx="2308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(most controversial books)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64904-7AAF-47BB-B677-DE09A748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24" y="959105"/>
            <a:ext cx="10646606" cy="51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6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C8DEA17-7359-407D-A02A-A8CF27164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0441CD-8CC9-4AD0-907B-02DF1B001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6DA029-2D81-4CD3-94FD-0DE7C7C98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97E00D-CA46-4017-A976-63BD0CB07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47" name="Rounded Rectangle 17">
              <a:extLst>
                <a:ext uri="{FF2B5EF4-FFF2-40B4-BE49-F238E27FC236}">
                  <a16:creationId xmlns:a16="http://schemas.microsoft.com/office/drawing/2014/main" id="{E6F384A6-53DA-4F11-8B23-B3B8224D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E15DC92-3502-4B25-A420-0FD164521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49" name="Rounded Rectangle 20">
              <a:extLst>
                <a:ext uri="{FF2B5EF4-FFF2-40B4-BE49-F238E27FC236}">
                  <a16:creationId xmlns:a16="http://schemas.microsoft.com/office/drawing/2014/main" id="{0332DC96-9E36-410B-B37F-6AFCF1D6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EBAF10C-B0FA-4F83-90B2-EBEE61AC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57DC36-4D9F-4371-892F-D8A32F29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Preferred genre among bestsellers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150E35-A777-4E6D-8905-130F608C6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1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5CBE34D-417E-4058-8EB6-7989C0DCB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" t="15747" r="32263" b="9819"/>
          <a:stretch/>
        </p:blipFill>
        <p:spPr bwMode="auto">
          <a:xfrm>
            <a:off x="6539346" y="2392511"/>
            <a:ext cx="4932218" cy="3694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10809E-5F43-A944-B9EB-728B2AAD18DB}"/>
              </a:ext>
            </a:extLst>
          </p:cNvPr>
          <p:cNvSpPr txBox="1"/>
          <p:nvPr/>
        </p:nvSpPr>
        <p:spPr>
          <a:xfrm>
            <a:off x="3702205" y="747132"/>
            <a:ext cx="13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with most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8E32E-8052-4F56-82EE-80E46E12E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3" y="718322"/>
            <a:ext cx="5800768" cy="32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764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603</TotalTime>
  <Words>380</Words>
  <Application>Microsoft Office PowerPoint</Application>
  <PresentationFormat>Widescreen</PresentationFormat>
  <Paragraphs>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Courier New</vt:lpstr>
      <vt:lpstr>Garamond</vt:lpstr>
      <vt:lpstr>Organic</vt:lpstr>
      <vt:lpstr>BDAT-1000 Data Manipulation Techniques Group Assignment</vt:lpstr>
      <vt:lpstr>Amazon Top 50 Bestselling Books 2009 – 2019 </vt:lpstr>
      <vt:lpstr>INTRODUCTION TO DATASET</vt:lpstr>
      <vt:lpstr>Our dataset is about Amazon's Top 50 bestselling books from 2009 to 2019. This data set includes seven categories as described below:  NAME - Name of the Book AUTHOR - The creator or originator of a book USER RATING – Amazon customer rating REVIEWS- Number of written reviews on amazon PRICE- The price of the book YEAR - The Year(s) it ranked on the bestseller GENRE - Whether fiction or non-fiction.</vt:lpstr>
      <vt:lpstr>WHY DID WE SELECT THIS DATASET?</vt:lpstr>
      <vt:lpstr>Top 10 most reviewed books</vt:lpstr>
      <vt:lpstr>PowerPoint Presentation</vt:lpstr>
      <vt:lpstr>Preferred genre among bestsellers</vt:lpstr>
      <vt:lpstr>PowerPoint Presentation</vt:lpstr>
      <vt:lpstr>10 most loved authors based on user rating </vt:lpstr>
      <vt:lpstr>PowerPoint Presentation</vt:lpstr>
      <vt:lpstr>5 most reviewed authors?</vt:lpstr>
      <vt:lpstr>PowerPoint Presentation</vt:lpstr>
      <vt:lpstr>10 most expensive bestsellers?</vt:lpstr>
      <vt:lpstr>PowerPoint Presentation</vt:lpstr>
      <vt:lpstr>10 highest-rated bestsellers?</vt:lpstr>
      <vt:lpstr>PowerPoint Presentation</vt:lpstr>
      <vt:lpstr>10 most affordable books?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 Gupta</dc:creator>
  <cp:lastModifiedBy>Harshdeep Singh Maggo</cp:lastModifiedBy>
  <cp:revision>33</cp:revision>
  <dcterms:created xsi:type="dcterms:W3CDTF">2022-03-08T19:01:58Z</dcterms:created>
  <dcterms:modified xsi:type="dcterms:W3CDTF">2022-03-10T00:12:58Z</dcterms:modified>
</cp:coreProperties>
</file>